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1"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Nunito"/>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Nunito-bold.fntdata"/><Relationship Id="rId14" Type="http://schemas.openxmlformats.org/officeDocument/2006/relationships/font" Target="fonts/Nunito-regular.fntdata"/><Relationship Id="rId17" Type="http://schemas.openxmlformats.org/officeDocument/2006/relationships/font" Target="fonts/Nunito-boldItalic.fntdata"/><Relationship Id="rId16" Type="http://schemas.openxmlformats.org/officeDocument/2006/relationships/font" Target="fonts/Nuni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5580c03b5f_0_1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5580c03b5f_0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5580c03b5f_0_1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5580c03b5f_0_1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5580c03b5f_0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5580c03b5f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5580c03b5f_0_1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5580c03b5f_0_1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5580c03b5f_0_1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5580c03b5f_0_1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2100" lvl="0" marL="457200" rtl="0" algn="l">
              <a:spcBef>
                <a:spcPts val="0"/>
              </a:spcBef>
              <a:spcAft>
                <a:spcPts val="0"/>
              </a:spcAft>
              <a:buSzPts val="1000"/>
              <a:buFont typeface="Calibri"/>
              <a:buChar char="❖"/>
            </a:pPr>
            <a:r>
              <a:rPr b="1" lang="en-GB" sz="1000">
                <a:latin typeface="Calibri"/>
                <a:ea typeface="Calibri"/>
                <a:cs typeface="Calibri"/>
                <a:sym typeface="Calibri"/>
              </a:rPr>
              <a:t>Teacher Tip:</a:t>
            </a:r>
            <a:r>
              <a:rPr lang="en-GB" sz="1000">
                <a:latin typeface="Calibri"/>
                <a:ea typeface="Calibri"/>
                <a:cs typeface="Calibri"/>
                <a:sym typeface="Calibri"/>
              </a:rPr>
              <a:t> These charts demonstrate how our financial lives should be looked at holistically. Having a large student debt balance can crimp your lifestyle and also prevent you from saving for retirement at the most advantageous time. </a:t>
            </a:r>
            <a:endParaRPr sz="1000">
              <a:latin typeface="Calibri"/>
              <a:ea typeface="Calibri"/>
              <a:cs typeface="Calibri"/>
              <a:sym typeface="Calibri"/>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5580c03b5f_0_1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5580c03b5f_0_1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5580c03b5f_0_1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5580c03b5f_0_1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Autofit/>
          </a:bodyPr>
          <a:lstStyle>
            <a:lvl1pPr indent="-311150" lvl="0" marL="457200" algn="ctr">
              <a:spcBef>
                <a:spcPts val="0"/>
              </a:spcBef>
              <a:spcAft>
                <a:spcPts val="0"/>
              </a:spcAft>
              <a:buSzPts val="1300"/>
              <a:buChar char="●"/>
              <a:defRPr/>
            </a:lvl1pPr>
            <a:lvl2pPr indent="-298450" lvl="1" marL="914400" algn="ctr">
              <a:spcBef>
                <a:spcPts val="1600"/>
              </a:spcBef>
              <a:spcAft>
                <a:spcPts val="0"/>
              </a:spcAft>
              <a:buSzPts val="1100"/>
              <a:buChar char="○"/>
              <a:defRPr/>
            </a:lvl2pPr>
            <a:lvl3pPr indent="-298450" lvl="2" marL="1371600" algn="ctr">
              <a:spcBef>
                <a:spcPts val="1600"/>
              </a:spcBef>
              <a:spcAft>
                <a:spcPts val="0"/>
              </a:spcAft>
              <a:buSzPts val="1100"/>
              <a:buChar char="■"/>
              <a:defRPr/>
            </a:lvl3pPr>
            <a:lvl4pPr indent="-298450" lvl="3" marL="1828800" algn="ctr">
              <a:spcBef>
                <a:spcPts val="1600"/>
              </a:spcBef>
              <a:spcAft>
                <a:spcPts val="0"/>
              </a:spcAft>
              <a:buSzPts val="1100"/>
              <a:buChar char="●"/>
              <a:defRPr/>
            </a:lvl4pPr>
            <a:lvl5pPr indent="-298450" lvl="4" marL="2286000" algn="ctr">
              <a:spcBef>
                <a:spcPts val="1600"/>
              </a:spcBef>
              <a:spcAft>
                <a:spcPts val="0"/>
              </a:spcAft>
              <a:buSzPts val="1100"/>
              <a:buChar char="○"/>
              <a:defRPr/>
            </a:lvl5pPr>
            <a:lvl6pPr indent="-298450" lvl="5" marL="2743200" algn="ctr">
              <a:spcBef>
                <a:spcPts val="1600"/>
              </a:spcBef>
              <a:spcAft>
                <a:spcPts val="0"/>
              </a:spcAft>
              <a:buSzPts val="1100"/>
              <a:buChar char="■"/>
              <a:defRPr/>
            </a:lvl6pPr>
            <a:lvl7pPr indent="-298450" lvl="6" marL="3200400" algn="ctr">
              <a:spcBef>
                <a:spcPts val="1600"/>
              </a:spcBef>
              <a:spcAft>
                <a:spcPts val="0"/>
              </a:spcAft>
              <a:buSzPts val="1100"/>
              <a:buChar char="●"/>
              <a:defRPr/>
            </a:lvl7pPr>
            <a:lvl8pPr indent="-298450" lvl="7" marL="3657600" algn="ctr">
              <a:spcBef>
                <a:spcPts val="1600"/>
              </a:spcBef>
              <a:spcAft>
                <a:spcPts val="0"/>
              </a:spcAft>
              <a:buSzPts val="1100"/>
              <a:buChar char="○"/>
              <a:defRPr/>
            </a:lvl8pPr>
            <a:lvl9pPr indent="-298450" lvl="8" marL="4114800" algn="ctr">
              <a:spcBef>
                <a:spcPts val="1600"/>
              </a:spcBef>
              <a:spcAft>
                <a:spcPts val="160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on left, text on right">
  <p:cSld name="TITLE_AND_TWO_COLUMNS_1">
    <p:spTree>
      <p:nvGrpSpPr>
        <p:cNvPr id="124" name="Shape 124"/>
        <p:cNvGrpSpPr/>
        <p:nvPr/>
      </p:nvGrpSpPr>
      <p:grpSpPr>
        <a:xfrm>
          <a:off x="0" y="0"/>
          <a:ext cx="0" cy="0"/>
          <a:chOff x="0" y="0"/>
          <a:chExt cx="0" cy="0"/>
        </a:xfrm>
      </p:grpSpPr>
      <p:sp>
        <p:nvSpPr>
          <p:cNvPr id="125" name="Google Shape;125;p13"/>
          <p:cNvSpPr txBox="1"/>
          <p:nvPr>
            <p:ph idx="10" type="dt"/>
          </p:nvPr>
        </p:nvSpPr>
        <p:spPr>
          <a:xfrm>
            <a:off x="457200" y="4683919"/>
            <a:ext cx="2133600" cy="357000"/>
          </a:xfrm>
          <a:prstGeom prst="rect">
            <a:avLst/>
          </a:prstGeom>
          <a:noFill/>
          <a:ln>
            <a:noFill/>
          </a:ln>
        </p:spPr>
        <p:txBody>
          <a:bodyPr anchorCtr="0" anchor="b"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26" name="Google Shape;126;p13"/>
          <p:cNvSpPr txBox="1"/>
          <p:nvPr>
            <p:ph idx="11" type="ftr"/>
          </p:nvPr>
        </p:nvSpPr>
        <p:spPr>
          <a:xfrm>
            <a:off x="3124200" y="4683919"/>
            <a:ext cx="2895600" cy="357000"/>
          </a:xfrm>
          <a:prstGeom prst="rect">
            <a:avLst/>
          </a:prstGeom>
          <a:noFill/>
          <a:ln>
            <a:noFill/>
          </a:ln>
        </p:spPr>
        <p:txBody>
          <a:bodyPr anchorCtr="0" anchor="b"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27" name="Google Shape;127;p13"/>
          <p:cNvSpPr txBox="1"/>
          <p:nvPr>
            <p:ph idx="12" type="sldNum"/>
          </p:nvPr>
        </p:nvSpPr>
        <p:spPr>
          <a:xfrm>
            <a:off x="6553200" y="4683919"/>
            <a:ext cx="2133600" cy="3570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28" name="Shape 128"/>
        <p:cNvGrpSpPr/>
        <p:nvPr/>
      </p:nvGrpSpPr>
      <p:grpSpPr>
        <a:xfrm>
          <a:off x="0" y="0"/>
          <a:ext cx="0" cy="0"/>
          <a:chOff x="0" y="0"/>
          <a:chExt cx="0" cy="0"/>
        </a:xfrm>
      </p:grpSpPr>
      <p:sp>
        <p:nvSpPr>
          <p:cNvPr id="129" name="Google Shape;129;p14"/>
          <p:cNvSpPr txBox="1"/>
          <p:nvPr>
            <p:ph type="title"/>
          </p:nvPr>
        </p:nvSpPr>
        <p:spPr>
          <a:xfrm>
            <a:off x="609599" y="457200"/>
            <a:ext cx="6347700" cy="990600"/>
          </a:xfrm>
          <a:prstGeom prst="rect">
            <a:avLst/>
          </a:prstGeom>
          <a:noFill/>
          <a:ln>
            <a:noFill/>
          </a:ln>
        </p:spPr>
        <p:txBody>
          <a:bodyPr anchorCtr="0" anchor="t" bIns="45700" lIns="91425" spcFirstLastPara="1" rIns="91425" wrap="square" tIns="45700">
            <a:noAutofit/>
          </a:bodyPr>
          <a:lstStyle>
            <a:lvl1pPr lvl="0" rtl="0" algn="l">
              <a:spcBef>
                <a:spcPts val="0"/>
              </a:spcBef>
              <a:spcAft>
                <a:spcPts val="0"/>
              </a:spcAft>
              <a:buClr>
                <a:schemeClr val="accent1"/>
              </a:buClr>
              <a:buSzPts val="1800"/>
              <a:buNone/>
              <a:defRPr/>
            </a:lvl1pPr>
            <a:lvl2pPr lvl="1" rtl="0" algn="l">
              <a:spcBef>
                <a:spcPts val="0"/>
              </a:spcBef>
              <a:spcAft>
                <a:spcPts val="0"/>
              </a:spcAft>
              <a:buSzPts val="2800"/>
              <a:buNone/>
              <a:defRPr/>
            </a:lvl2pPr>
            <a:lvl3pPr lvl="2" rtl="0" algn="l">
              <a:spcBef>
                <a:spcPts val="0"/>
              </a:spcBef>
              <a:spcAft>
                <a:spcPts val="0"/>
              </a:spcAft>
              <a:buSzPts val="2800"/>
              <a:buNone/>
              <a:defRPr/>
            </a:lvl3pPr>
            <a:lvl4pPr lvl="3" rtl="0" algn="l">
              <a:spcBef>
                <a:spcPts val="0"/>
              </a:spcBef>
              <a:spcAft>
                <a:spcPts val="0"/>
              </a:spcAft>
              <a:buSzPts val="2800"/>
              <a:buNone/>
              <a:defRPr/>
            </a:lvl4pPr>
            <a:lvl5pPr lvl="4" rtl="0" algn="l">
              <a:spcBef>
                <a:spcPts val="0"/>
              </a:spcBef>
              <a:spcAft>
                <a:spcPts val="0"/>
              </a:spcAft>
              <a:buSzPts val="2800"/>
              <a:buNone/>
              <a:defRPr/>
            </a:lvl5pPr>
            <a:lvl6pPr lvl="5" rtl="0" algn="l">
              <a:spcBef>
                <a:spcPts val="0"/>
              </a:spcBef>
              <a:spcAft>
                <a:spcPts val="0"/>
              </a:spcAft>
              <a:buSzPts val="2800"/>
              <a:buNone/>
              <a:defRPr/>
            </a:lvl6pPr>
            <a:lvl7pPr lvl="6" rtl="0" algn="l">
              <a:spcBef>
                <a:spcPts val="0"/>
              </a:spcBef>
              <a:spcAft>
                <a:spcPts val="0"/>
              </a:spcAft>
              <a:buSzPts val="2800"/>
              <a:buNone/>
              <a:defRPr/>
            </a:lvl7pPr>
            <a:lvl8pPr lvl="7" rtl="0" algn="l">
              <a:spcBef>
                <a:spcPts val="0"/>
              </a:spcBef>
              <a:spcAft>
                <a:spcPts val="0"/>
              </a:spcAft>
              <a:buSzPts val="2800"/>
              <a:buNone/>
              <a:defRPr/>
            </a:lvl8pPr>
            <a:lvl9pPr lvl="8" rtl="0" algn="l">
              <a:spcBef>
                <a:spcPts val="0"/>
              </a:spcBef>
              <a:spcAft>
                <a:spcPts val="0"/>
              </a:spcAft>
              <a:buSzPts val="2800"/>
              <a:buNone/>
              <a:defRPr/>
            </a:lvl9pPr>
          </a:lstStyle>
          <a:p/>
        </p:txBody>
      </p:sp>
      <p:sp>
        <p:nvSpPr>
          <p:cNvPr id="130" name="Google Shape;130;p14"/>
          <p:cNvSpPr txBox="1"/>
          <p:nvPr>
            <p:ph idx="1" type="body"/>
          </p:nvPr>
        </p:nvSpPr>
        <p:spPr>
          <a:xfrm>
            <a:off x="609599" y="1620443"/>
            <a:ext cx="6347700" cy="2910600"/>
          </a:xfrm>
          <a:prstGeom prst="rect">
            <a:avLst/>
          </a:prstGeom>
          <a:noFill/>
          <a:ln>
            <a:noFill/>
          </a:ln>
        </p:spPr>
        <p:txBody>
          <a:bodyPr anchorCtr="0" anchor="t" bIns="45700" lIns="91425" spcFirstLastPara="1" rIns="91425" wrap="square" tIns="45700">
            <a:noAutofit/>
          </a:bodyPr>
          <a:lstStyle>
            <a:lvl1pPr indent="-320040" lvl="0" marL="457200" rtl="0" algn="l">
              <a:spcBef>
                <a:spcPts val="1000"/>
              </a:spcBef>
              <a:spcAft>
                <a:spcPts val="0"/>
              </a:spcAft>
              <a:buSzPts val="1440"/>
              <a:buChar char="●"/>
              <a:defRPr/>
            </a:lvl1pPr>
            <a:lvl2pPr indent="-320040" lvl="1" marL="914400" rtl="0" algn="l">
              <a:spcBef>
                <a:spcPts val="1000"/>
              </a:spcBef>
              <a:spcAft>
                <a:spcPts val="0"/>
              </a:spcAft>
              <a:buSzPts val="1440"/>
              <a:buChar char="○"/>
              <a:defRPr/>
            </a:lvl2pPr>
            <a:lvl3pPr indent="-320039" lvl="2" marL="1371600" rtl="0" algn="l">
              <a:spcBef>
                <a:spcPts val="1000"/>
              </a:spcBef>
              <a:spcAft>
                <a:spcPts val="0"/>
              </a:spcAft>
              <a:buSzPts val="1440"/>
              <a:buChar char="■"/>
              <a:defRPr/>
            </a:lvl3pPr>
            <a:lvl4pPr indent="-320039" lvl="3" marL="1828800" rtl="0" algn="l">
              <a:spcBef>
                <a:spcPts val="1000"/>
              </a:spcBef>
              <a:spcAft>
                <a:spcPts val="0"/>
              </a:spcAft>
              <a:buSzPts val="1440"/>
              <a:buChar char="●"/>
              <a:defRPr/>
            </a:lvl4pPr>
            <a:lvl5pPr indent="-320039" lvl="4" marL="2286000" rtl="0" algn="l">
              <a:spcBef>
                <a:spcPts val="1000"/>
              </a:spcBef>
              <a:spcAft>
                <a:spcPts val="0"/>
              </a:spcAft>
              <a:buSzPts val="1440"/>
              <a:buChar char="○"/>
              <a:defRPr/>
            </a:lvl5pPr>
            <a:lvl6pPr indent="-320039" lvl="5" marL="2743200" rtl="0" algn="l">
              <a:spcBef>
                <a:spcPts val="1000"/>
              </a:spcBef>
              <a:spcAft>
                <a:spcPts val="0"/>
              </a:spcAft>
              <a:buSzPts val="1440"/>
              <a:buChar char="■"/>
              <a:defRPr/>
            </a:lvl6pPr>
            <a:lvl7pPr indent="-320039" lvl="6" marL="3200400" rtl="0" algn="l">
              <a:spcBef>
                <a:spcPts val="1000"/>
              </a:spcBef>
              <a:spcAft>
                <a:spcPts val="0"/>
              </a:spcAft>
              <a:buSzPts val="1440"/>
              <a:buChar char="●"/>
              <a:defRPr/>
            </a:lvl7pPr>
            <a:lvl8pPr indent="-320040" lvl="7" marL="3657600" rtl="0" algn="l">
              <a:spcBef>
                <a:spcPts val="1000"/>
              </a:spcBef>
              <a:spcAft>
                <a:spcPts val="0"/>
              </a:spcAft>
              <a:buSzPts val="1440"/>
              <a:buChar char="○"/>
              <a:defRPr/>
            </a:lvl8pPr>
            <a:lvl9pPr indent="-320040" lvl="8" marL="4114800" rtl="0" algn="l">
              <a:spcBef>
                <a:spcPts val="1000"/>
              </a:spcBef>
              <a:spcAft>
                <a:spcPts val="0"/>
              </a:spcAft>
              <a:buSzPts val="1440"/>
              <a:buChar char="■"/>
              <a:defRPr/>
            </a:lvl9pPr>
          </a:lstStyle>
          <a:p/>
        </p:txBody>
      </p:sp>
      <p:sp>
        <p:nvSpPr>
          <p:cNvPr id="131" name="Google Shape;131;p14"/>
          <p:cNvSpPr txBox="1"/>
          <p:nvPr>
            <p:ph idx="10" type="dt"/>
          </p:nvPr>
        </p:nvSpPr>
        <p:spPr>
          <a:xfrm>
            <a:off x="5405258" y="4531022"/>
            <a:ext cx="6840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32" name="Google Shape;132;p14"/>
          <p:cNvSpPr txBox="1"/>
          <p:nvPr>
            <p:ph idx="11" type="ftr"/>
          </p:nvPr>
        </p:nvSpPr>
        <p:spPr>
          <a:xfrm>
            <a:off x="609599" y="4531022"/>
            <a:ext cx="46230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33" name="Google Shape;133;p14"/>
          <p:cNvSpPr txBox="1"/>
          <p:nvPr>
            <p:ph idx="12" type="sldNum"/>
          </p:nvPr>
        </p:nvSpPr>
        <p:spPr>
          <a:xfrm>
            <a:off x="6444676" y="4531022"/>
            <a:ext cx="5127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www.bankrate.com/investing/millennials-slow-to-start-investing-in-stock-market-bankrate-survey-finds/" TargetMode="External"/><Relationship Id="rId4" Type="http://schemas.openxmlformats.org/officeDocument/2006/relationships/hyperlink" Target="https://docs.google.com/document/d/1EPSEUDZLKknQDHYKUEeaj9fiFBWNsnSWFMvwzob1QcU/edit?usp=sharin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15"/>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GB"/>
              <a:t>Young People Not Investing</a:t>
            </a:r>
            <a:endParaRPr/>
          </a:p>
        </p:txBody>
      </p:sp>
      <p:sp>
        <p:nvSpPr>
          <p:cNvPr id="139" name="Google Shape;139;p15"/>
          <p:cNvSpPr txBox="1"/>
          <p:nvPr>
            <p:ph idx="1" type="subTitle"/>
          </p:nvPr>
        </p:nvSpPr>
        <p:spPr>
          <a:xfrm>
            <a:off x="1858700" y="3413158"/>
            <a:ext cx="5361300" cy="52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What’s the Deal?</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6"/>
          <p:cNvSpPr txBox="1"/>
          <p:nvPr>
            <p:ph type="title"/>
          </p:nvPr>
        </p:nvSpPr>
        <p:spPr>
          <a:xfrm>
            <a:off x="996800" y="1411350"/>
            <a:ext cx="7436100" cy="2320800"/>
          </a:xfrm>
          <a:prstGeom prst="rect">
            <a:avLst/>
          </a:prstGeom>
        </p:spPr>
        <p:txBody>
          <a:bodyPr anchorCtr="0" anchor="ctr" bIns="91425" lIns="91425" spcFirstLastPara="1" rIns="91425" wrap="square" tIns="91425">
            <a:noAutofit/>
          </a:bodyPr>
          <a:lstStyle/>
          <a:p>
            <a:pPr indent="0" lvl="0" marL="457200" rtl="0" algn="ctr">
              <a:lnSpc>
                <a:spcPct val="115000"/>
              </a:lnSpc>
              <a:spcBef>
                <a:spcPts val="0"/>
              </a:spcBef>
              <a:spcAft>
                <a:spcPts val="0"/>
              </a:spcAft>
              <a:buNone/>
            </a:pPr>
            <a:r>
              <a:rPr b="1" lang="en-GB" sz="3100">
                <a:solidFill>
                  <a:srgbClr val="000000"/>
                </a:solidFill>
                <a:latin typeface="Calibri"/>
                <a:ea typeface="Calibri"/>
                <a:cs typeface="Calibri"/>
                <a:sym typeface="Calibri"/>
              </a:rPr>
              <a:t>Do you plan on investing in the stock market when you are in your early 20s? Why or why not? </a:t>
            </a:r>
            <a:endParaRPr b="1" sz="3100">
              <a:solidFill>
                <a:srgbClr val="000000"/>
              </a:solidFill>
              <a:latin typeface="Calibri"/>
              <a:ea typeface="Calibri"/>
              <a:cs typeface="Calibri"/>
              <a:sym typeface="Calibri"/>
            </a:endParaRPr>
          </a:p>
          <a:p>
            <a:pPr indent="0" lvl="0" marL="0" rtl="0" algn="ctr">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17"/>
          <p:cNvSpPr txBox="1"/>
          <p:nvPr>
            <p:ph type="title"/>
          </p:nvPr>
        </p:nvSpPr>
        <p:spPr>
          <a:xfrm>
            <a:off x="690800" y="323000"/>
            <a:ext cx="7505700" cy="954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u="sng">
                <a:solidFill>
                  <a:schemeClr val="hlink"/>
                </a:solidFill>
                <a:hlinkClick r:id="rId3"/>
              </a:rPr>
              <a:t>Millenials Slow to Start Investing in the Stock Market</a:t>
            </a:r>
            <a:r>
              <a:rPr lang="en-GB"/>
              <a:t> </a:t>
            </a:r>
            <a:r>
              <a:rPr lang="en-GB" sz="2300" u="sng">
                <a:solidFill>
                  <a:schemeClr val="hlink"/>
                </a:solidFill>
                <a:hlinkClick r:id="rId4"/>
              </a:rPr>
              <a:t>DOC</a:t>
            </a:r>
            <a:endParaRPr sz="2300"/>
          </a:p>
        </p:txBody>
      </p:sp>
      <p:sp>
        <p:nvSpPr>
          <p:cNvPr id="150" name="Google Shape;150;p17"/>
          <p:cNvSpPr txBox="1"/>
          <p:nvPr>
            <p:ph idx="1" type="body"/>
          </p:nvPr>
        </p:nvSpPr>
        <p:spPr>
          <a:xfrm>
            <a:off x="608250" y="1871525"/>
            <a:ext cx="7505700" cy="29136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Clr>
                <a:srgbClr val="000000"/>
              </a:buClr>
              <a:buSzPts val="2400"/>
              <a:buAutoNum type="arabicPeriod"/>
            </a:pPr>
            <a:r>
              <a:rPr lang="en-GB" sz="2400">
                <a:solidFill>
                  <a:srgbClr val="000000"/>
                </a:solidFill>
              </a:rPr>
              <a:t>Based on this survey, what percentage of 18-25 year olds are investing in the stock market?</a:t>
            </a:r>
            <a:endParaRPr sz="2400">
              <a:solidFill>
                <a:srgbClr val="000000"/>
              </a:solidFill>
            </a:endParaRPr>
          </a:p>
          <a:p>
            <a:pPr indent="0" lvl="0" marL="457200" rtl="0" algn="l">
              <a:spcBef>
                <a:spcPts val="0"/>
              </a:spcBef>
              <a:spcAft>
                <a:spcPts val="0"/>
              </a:spcAft>
              <a:buNone/>
            </a:pPr>
            <a:r>
              <a:t/>
            </a:r>
            <a:endParaRPr sz="2400">
              <a:solidFill>
                <a:srgbClr val="000000"/>
              </a:solidFill>
            </a:endParaRPr>
          </a:p>
          <a:p>
            <a:pPr indent="-381000" lvl="0" marL="457200" rtl="0" algn="l">
              <a:spcBef>
                <a:spcPts val="0"/>
              </a:spcBef>
              <a:spcAft>
                <a:spcPts val="0"/>
              </a:spcAft>
              <a:buClr>
                <a:srgbClr val="000000"/>
              </a:buClr>
              <a:buSzPts val="2400"/>
              <a:buAutoNum type="arabicPeriod"/>
            </a:pPr>
            <a:r>
              <a:rPr lang="en-GB" sz="2400">
                <a:solidFill>
                  <a:srgbClr val="000000"/>
                </a:solidFill>
              </a:rPr>
              <a:t>What are </a:t>
            </a:r>
            <a:r>
              <a:rPr lang="en-GB" sz="2400" u="sng">
                <a:solidFill>
                  <a:srgbClr val="000000"/>
                </a:solidFill>
              </a:rPr>
              <a:t>four</a:t>
            </a:r>
            <a:r>
              <a:rPr lang="en-GB" sz="2400">
                <a:solidFill>
                  <a:srgbClr val="000000"/>
                </a:solidFill>
              </a:rPr>
              <a:t> of the reasons that explain why they aren’t investing?  Circle the reason that you can relate to most.</a:t>
            </a:r>
            <a:endParaRPr/>
          </a:p>
          <a:p>
            <a:pPr indent="0" lvl="0" marL="0" rtl="0" algn="l">
              <a:spcBef>
                <a:spcPts val="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18"/>
          <p:cNvSpPr txBox="1"/>
          <p:nvPr>
            <p:ph type="title"/>
          </p:nvPr>
        </p:nvSpPr>
        <p:spPr>
          <a:xfrm>
            <a:off x="819150" y="845600"/>
            <a:ext cx="3709200" cy="1383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Millenials:  The Cost of Waiting</a:t>
            </a:r>
            <a:endParaRPr/>
          </a:p>
        </p:txBody>
      </p:sp>
      <p:sp>
        <p:nvSpPr>
          <p:cNvPr id="156" name="Google Shape;156;p18"/>
          <p:cNvSpPr txBox="1"/>
          <p:nvPr>
            <p:ph idx="1" type="body"/>
          </p:nvPr>
        </p:nvSpPr>
        <p:spPr>
          <a:xfrm>
            <a:off x="830700" y="1993600"/>
            <a:ext cx="3709200" cy="27312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rgbClr val="000000"/>
              </a:buClr>
              <a:buSzPts val="1400"/>
              <a:buAutoNum type="arabicPeriod"/>
            </a:pPr>
            <a:r>
              <a:rPr lang="en-GB" sz="1400">
                <a:solidFill>
                  <a:srgbClr val="000000"/>
                </a:solidFill>
              </a:rPr>
              <a:t>Your friend says “Why invest now? That’s something for older people to worry about.” Using data from the chart, make a persuasive argument to change his mind. </a:t>
            </a:r>
            <a:endParaRPr sz="1400">
              <a:solidFill>
                <a:srgbClr val="000000"/>
              </a:solidFill>
            </a:endParaRPr>
          </a:p>
          <a:p>
            <a:pPr indent="-317500" lvl="0" marL="457200" rtl="0" algn="l">
              <a:spcBef>
                <a:spcPts val="0"/>
              </a:spcBef>
              <a:spcAft>
                <a:spcPts val="0"/>
              </a:spcAft>
              <a:buClr>
                <a:srgbClr val="000000"/>
              </a:buClr>
              <a:buSzPts val="1400"/>
              <a:buAutoNum type="arabicPeriod"/>
            </a:pPr>
            <a:r>
              <a:rPr lang="en-GB" sz="1400">
                <a:solidFill>
                  <a:srgbClr val="000000"/>
                </a:solidFill>
              </a:rPr>
              <a:t>The chart assumes a 7% annual investment return. Given what you know about interest on savings accounts and the returns for stock market investments, how do you think you would need to invest to earn that 7% return? </a:t>
            </a:r>
            <a:endParaRPr sz="1400">
              <a:solidFill>
                <a:srgbClr val="000000"/>
              </a:solidFill>
            </a:endParaRPr>
          </a:p>
          <a:p>
            <a:pPr indent="0" lvl="0" marL="0" rtl="0" algn="l">
              <a:spcBef>
                <a:spcPts val="0"/>
              </a:spcBef>
              <a:spcAft>
                <a:spcPts val="1600"/>
              </a:spcAft>
              <a:buNone/>
            </a:pPr>
            <a:r>
              <a:t/>
            </a:r>
            <a:endParaRPr/>
          </a:p>
        </p:txBody>
      </p:sp>
      <p:pic>
        <p:nvPicPr>
          <p:cNvPr id="157" name="Google Shape;157;p18"/>
          <p:cNvPicPr preferRelativeResize="0"/>
          <p:nvPr/>
        </p:nvPicPr>
        <p:blipFill>
          <a:blip r:embed="rId3">
            <a:alphaModFix/>
          </a:blip>
          <a:stretch>
            <a:fillRect/>
          </a:stretch>
        </p:blipFill>
        <p:spPr>
          <a:xfrm>
            <a:off x="4692300" y="304300"/>
            <a:ext cx="4159301" cy="451285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19"/>
          <p:cNvSpPr txBox="1"/>
          <p:nvPr>
            <p:ph type="title"/>
          </p:nvPr>
        </p:nvSpPr>
        <p:spPr>
          <a:xfrm>
            <a:off x="819150" y="32727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The Stock Markets Positive Returns:  </a:t>
            </a:r>
            <a:endParaRPr/>
          </a:p>
          <a:p>
            <a:pPr indent="0" lvl="0" marL="0" rtl="0" algn="l">
              <a:spcBef>
                <a:spcPts val="0"/>
              </a:spcBef>
              <a:spcAft>
                <a:spcPts val="0"/>
              </a:spcAft>
              <a:buNone/>
            </a:pPr>
            <a:r>
              <a:rPr lang="en-GB"/>
              <a:t>1871 - 2014</a:t>
            </a:r>
            <a:endParaRPr/>
          </a:p>
        </p:txBody>
      </p:sp>
      <p:sp>
        <p:nvSpPr>
          <p:cNvPr id="163" name="Google Shape;163;p19"/>
          <p:cNvSpPr txBox="1"/>
          <p:nvPr>
            <p:ph idx="1" type="body"/>
          </p:nvPr>
        </p:nvSpPr>
        <p:spPr>
          <a:xfrm>
            <a:off x="395400" y="1487325"/>
            <a:ext cx="8353200" cy="31380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GB" sz="1700">
                <a:solidFill>
                  <a:srgbClr val="000000"/>
                </a:solidFill>
              </a:rPr>
              <a:t>Another reason that young investors opt not to invest is due to the “riskiness” of the stock market. This chart looks at over a hundred years of stock market history and breaks it up into various time intervals to assess risk. Use the chart to answer these questions:</a:t>
            </a:r>
            <a:endParaRPr sz="1700">
              <a:solidFill>
                <a:srgbClr val="000000"/>
              </a:solidFill>
            </a:endParaRPr>
          </a:p>
          <a:p>
            <a:pPr indent="-336550" lvl="0" marL="457200" rtl="0" algn="l">
              <a:spcBef>
                <a:spcPts val="0"/>
              </a:spcBef>
              <a:spcAft>
                <a:spcPts val="0"/>
              </a:spcAft>
              <a:buClr>
                <a:srgbClr val="000000"/>
              </a:buClr>
              <a:buSzPts val="1700"/>
              <a:buAutoNum type="arabicPeriod"/>
            </a:pPr>
            <a:r>
              <a:rPr lang="en-GB" sz="1700">
                <a:solidFill>
                  <a:srgbClr val="000000"/>
                </a:solidFill>
              </a:rPr>
              <a:t>Assuming you had a 15 year time horizon (held your investment for that period of time), how many times would you have lost money? What would have been your worst annual return? </a:t>
            </a:r>
            <a:endParaRPr sz="1700">
              <a:solidFill>
                <a:srgbClr val="000000"/>
              </a:solidFill>
            </a:endParaRPr>
          </a:p>
          <a:p>
            <a:pPr indent="-336550" lvl="0" marL="457200" rtl="0" algn="l">
              <a:spcBef>
                <a:spcPts val="0"/>
              </a:spcBef>
              <a:spcAft>
                <a:spcPts val="0"/>
              </a:spcAft>
              <a:buClr>
                <a:srgbClr val="000000"/>
              </a:buClr>
              <a:buSzPts val="1700"/>
              <a:buAutoNum type="arabicPeriod"/>
            </a:pPr>
            <a:r>
              <a:rPr lang="en-GB" sz="1700">
                <a:solidFill>
                  <a:srgbClr val="000000"/>
                </a:solidFill>
              </a:rPr>
              <a:t>Based on this historical data, what can you say about the relationship between the risk (of losing money) in the stock market and the length of time you hold an investment?</a:t>
            </a:r>
            <a:endParaRPr sz="1700">
              <a:solidFill>
                <a:srgbClr val="000000"/>
              </a:solidFill>
            </a:endParaRPr>
          </a:p>
          <a:p>
            <a:pPr indent="-336550" lvl="0" marL="457200" rtl="0" algn="l">
              <a:spcBef>
                <a:spcPts val="0"/>
              </a:spcBef>
              <a:spcAft>
                <a:spcPts val="0"/>
              </a:spcAft>
              <a:buClr>
                <a:srgbClr val="000000"/>
              </a:buClr>
              <a:buSzPts val="1700"/>
              <a:buAutoNum type="arabicPeriod"/>
            </a:pPr>
            <a:r>
              <a:rPr lang="en-GB" sz="1700">
                <a:solidFill>
                  <a:srgbClr val="000000"/>
                </a:solidFill>
              </a:rPr>
              <a:t>You have been asked by a friend how they should think about investing in the stock market. Convince them of the merits of long-term investing using the data above.   </a:t>
            </a:r>
            <a:endParaRPr sz="1700">
              <a:solidFill>
                <a:srgbClr val="000000"/>
              </a:solidFill>
            </a:endParaRPr>
          </a:p>
          <a:p>
            <a:pPr indent="0" lvl="0" marL="0" rtl="0" algn="l">
              <a:spcBef>
                <a:spcPts val="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0"/>
          <p:cNvSpPr txBox="1"/>
          <p:nvPr>
            <p:ph type="title"/>
          </p:nvPr>
        </p:nvSpPr>
        <p:spPr>
          <a:xfrm>
            <a:off x="828300" y="307350"/>
            <a:ext cx="7487400" cy="586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Taking Account of Savings Rates</a:t>
            </a:r>
            <a:endParaRPr/>
          </a:p>
        </p:txBody>
      </p:sp>
      <p:sp>
        <p:nvSpPr>
          <p:cNvPr id="169" name="Google Shape;169;p20"/>
          <p:cNvSpPr txBox="1"/>
          <p:nvPr>
            <p:ph idx="1" type="body"/>
          </p:nvPr>
        </p:nvSpPr>
        <p:spPr>
          <a:xfrm>
            <a:off x="6818125" y="1053725"/>
            <a:ext cx="1914000" cy="36312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GB" sz="1000">
                <a:solidFill>
                  <a:srgbClr val="000000"/>
                </a:solidFill>
              </a:rPr>
              <a:t>Analyze these charts to find out why young people are saving less. Use your analysis to answer these questions:</a:t>
            </a:r>
            <a:endParaRPr sz="1000">
              <a:solidFill>
                <a:srgbClr val="000000"/>
              </a:solidFill>
            </a:endParaRPr>
          </a:p>
          <a:p>
            <a:pPr indent="-292100" lvl="0" marL="457200" rtl="0" algn="l">
              <a:lnSpc>
                <a:spcPct val="100000"/>
              </a:lnSpc>
              <a:spcBef>
                <a:spcPts val="0"/>
              </a:spcBef>
              <a:spcAft>
                <a:spcPts val="0"/>
              </a:spcAft>
              <a:buClr>
                <a:srgbClr val="000000"/>
              </a:buClr>
              <a:buSzPts val="1000"/>
              <a:buAutoNum type="arabicPeriod"/>
            </a:pPr>
            <a:r>
              <a:rPr lang="en-GB" sz="1000">
                <a:solidFill>
                  <a:srgbClr val="000000"/>
                </a:solidFill>
              </a:rPr>
              <a:t>Which age group had the lowest savings rate in 2014?</a:t>
            </a:r>
            <a:endParaRPr sz="1000">
              <a:solidFill>
                <a:srgbClr val="000000"/>
              </a:solidFill>
            </a:endParaRPr>
          </a:p>
          <a:p>
            <a:pPr indent="-292100" lvl="0" marL="457200" rtl="0" algn="l">
              <a:lnSpc>
                <a:spcPct val="100000"/>
              </a:lnSpc>
              <a:spcBef>
                <a:spcPts val="0"/>
              </a:spcBef>
              <a:spcAft>
                <a:spcPts val="0"/>
              </a:spcAft>
              <a:buClr>
                <a:srgbClr val="000000"/>
              </a:buClr>
              <a:buSzPts val="1000"/>
              <a:buAutoNum type="arabicPeriod"/>
            </a:pPr>
            <a:r>
              <a:rPr lang="en-GB" sz="1000">
                <a:solidFill>
                  <a:srgbClr val="000000"/>
                </a:solidFill>
              </a:rPr>
              <a:t>What has been the recent trend with student debt for those under the age of 35?</a:t>
            </a:r>
            <a:endParaRPr sz="1000">
              <a:solidFill>
                <a:srgbClr val="000000"/>
              </a:solidFill>
            </a:endParaRPr>
          </a:p>
          <a:p>
            <a:pPr indent="-292100" lvl="0" marL="457200" rtl="0" algn="l">
              <a:lnSpc>
                <a:spcPct val="100000"/>
              </a:lnSpc>
              <a:spcBef>
                <a:spcPts val="0"/>
              </a:spcBef>
              <a:spcAft>
                <a:spcPts val="0"/>
              </a:spcAft>
              <a:buClr>
                <a:srgbClr val="000000"/>
              </a:buClr>
              <a:buSzPts val="1000"/>
              <a:buAutoNum type="arabicPeriod"/>
            </a:pPr>
            <a:r>
              <a:rPr lang="en-GB" sz="1000">
                <a:solidFill>
                  <a:srgbClr val="000000"/>
                </a:solidFill>
              </a:rPr>
              <a:t>Do you think there is a relationship between student debt and savings rate? What might be other factors to consider as to why young people save less than other age groups?  </a:t>
            </a:r>
            <a:endParaRPr sz="1000">
              <a:solidFill>
                <a:srgbClr val="000000"/>
              </a:solidFill>
            </a:endParaRPr>
          </a:p>
          <a:p>
            <a:pPr indent="0" lvl="0" marL="0" rtl="0" algn="l">
              <a:spcBef>
                <a:spcPts val="0"/>
              </a:spcBef>
              <a:spcAft>
                <a:spcPts val="1600"/>
              </a:spcAft>
              <a:buNone/>
            </a:pPr>
            <a:r>
              <a:t/>
            </a:r>
            <a:endParaRPr sz="1000"/>
          </a:p>
        </p:txBody>
      </p:sp>
      <p:pic>
        <p:nvPicPr>
          <p:cNvPr id="170" name="Google Shape;170;p20"/>
          <p:cNvPicPr preferRelativeResize="0"/>
          <p:nvPr/>
        </p:nvPicPr>
        <p:blipFill>
          <a:blip r:embed="rId3">
            <a:alphaModFix/>
          </a:blip>
          <a:stretch>
            <a:fillRect/>
          </a:stretch>
        </p:blipFill>
        <p:spPr>
          <a:xfrm>
            <a:off x="351750" y="1053725"/>
            <a:ext cx="6283301" cy="37508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1"/>
          <p:cNvSpPr txBox="1"/>
          <p:nvPr>
            <p:ph type="title"/>
          </p:nvPr>
        </p:nvSpPr>
        <p:spPr>
          <a:xfrm>
            <a:off x="639725" y="353100"/>
            <a:ext cx="2151300" cy="4437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Think You Don’t Know Enough to Invest on Your Own?</a:t>
            </a:r>
            <a:endParaRPr/>
          </a:p>
        </p:txBody>
      </p:sp>
      <p:pic>
        <p:nvPicPr>
          <p:cNvPr id="176" name="Google Shape;176;p21"/>
          <p:cNvPicPr preferRelativeResize="0"/>
          <p:nvPr/>
        </p:nvPicPr>
        <p:blipFill>
          <a:blip r:embed="rId3">
            <a:alphaModFix/>
          </a:blip>
          <a:stretch>
            <a:fillRect/>
          </a:stretch>
        </p:blipFill>
        <p:spPr>
          <a:xfrm>
            <a:off x="3023325" y="271900"/>
            <a:ext cx="3675174" cy="45997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22"/>
          <p:cNvSpPr txBox="1"/>
          <p:nvPr>
            <p:ph type="title"/>
          </p:nvPr>
        </p:nvSpPr>
        <p:spPr>
          <a:xfrm>
            <a:off x="819150" y="5266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Think You Don’t Know Enough to Invest on Your Own?</a:t>
            </a:r>
            <a:endParaRPr/>
          </a:p>
        </p:txBody>
      </p:sp>
      <p:sp>
        <p:nvSpPr>
          <p:cNvPr id="182" name="Google Shape;182;p22"/>
          <p:cNvSpPr txBox="1"/>
          <p:nvPr>
            <p:ph idx="1" type="body"/>
          </p:nvPr>
        </p:nvSpPr>
        <p:spPr>
          <a:xfrm>
            <a:off x="819150" y="1611950"/>
            <a:ext cx="7505700" cy="24480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GB" sz="2400">
                <a:solidFill>
                  <a:srgbClr val="000000"/>
                </a:solidFill>
              </a:rPr>
              <a:t>Another reason young investors shy away from jumping into the investing arena is the fear that they don’t know enough. Review this infographic for answers on how you can get started. After reviewing, answer the following questions:</a:t>
            </a:r>
            <a:endParaRPr i="1" sz="2400">
              <a:solidFill>
                <a:srgbClr val="000000"/>
              </a:solidFill>
            </a:endParaRPr>
          </a:p>
          <a:p>
            <a:pPr indent="-381000" lvl="0" marL="457200" rtl="0" algn="l">
              <a:lnSpc>
                <a:spcPct val="100000"/>
              </a:lnSpc>
              <a:spcBef>
                <a:spcPts val="0"/>
              </a:spcBef>
              <a:spcAft>
                <a:spcPts val="0"/>
              </a:spcAft>
              <a:buClr>
                <a:srgbClr val="000000"/>
              </a:buClr>
              <a:buSzPts val="2400"/>
              <a:buAutoNum type="arabicPeriod"/>
            </a:pPr>
            <a:r>
              <a:rPr lang="en-GB" sz="2400">
                <a:solidFill>
                  <a:srgbClr val="000000"/>
                </a:solidFill>
              </a:rPr>
              <a:t>Do you feel that you know enough to be an investor? </a:t>
            </a:r>
            <a:endParaRPr sz="2400">
              <a:solidFill>
                <a:srgbClr val="000000"/>
              </a:solidFill>
            </a:endParaRPr>
          </a:p>
          <a:p>
            <a:pPr indent="-381000" lvl="0" marL="457200" rtl="0" algn="l">
              <a:lnSpc>
                <a:spcPct val="100000"/>
              </a:lnSpc>
              <a:spcBef>
                <a:spcPts val="0"/>
              </a:spcBef>
              <a:spcAft>
                <a:spcPts val="0"/>
              </a:spcAft>
              <a:buClr>
                <a:srgbClr val="000000"/>
              </a:buClr>
              <a:buSzPts val="2400"/>
              <a:buAutoNum type="arabicPeriod"/>
            </a:pPr>
            <a:r>
              <a:rPr lang="en-GB" sz="2400">
                <a:solidFill>
                  <a:srgbClr val="000000"/>
                </a:solidFill>
              </a:rPr>
              <a:t>What can you learn from Warren Buffett’s first investment that can help you start investing? </a:t>
            </a:r>
            <a:endParaRPr sz="2400">
              <a:solidFill>
                <a:srgbClr val="000000"/>
              </a:solidFill>
            </a:endParaRPr>
          </a:p>
          <a:p>
            <a:pPr indent="0" lvl="0" marL="0" rtl="0" algn="l">
              <a:spcBef>
                <a:spcPts val="0"/>
              </a:spcBef>
              <a:spcAft>
                <a:spcPts val="1600"/>
              </a:spcAft>
              <a:buNone/>
            </a:pPr>
            <a:r>
              <a:t/>
            </a:r>
            <a:endParaRPr sz="22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